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44844-3FAD-F066-6B4A-CE0E55E09C41}" v="1007" dt="2020-04-20T15:28:52.603"/>
    <p1510:client id="{DBBA46C6-9972-3869-69FD-6879E8925D64}" v="3699" dt="2020-04-20T14:45:59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BBADD6-9285-49A6-AC0E-CE6EA057914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2C14342-B583-4D3D-A3DE-FCE849328C9A}">
      <dgm:prSet/>
      <dgm:spPr/>
      <dgm:t>
        <a:bodyPr/>
        <a:lstStyle/>
        <a:p>
          <a:r>
            <a:rPr lang="pl-PL"/>
            <a:t>Sprawdzamy bezpieczeństwo</a:t>
          </a:r>
          <a:endParaRPr lang="en-US"/>
        </a:p>
      </dgm:t>
    </dgm:pt>
    <dgm:pt modelId="{3D60FAF2-B870-476F-8645-8F76EE61B8FD}" type="parTrans" cxnId="{C0FFB9BE-B0D8-4461-A690-D6CFCD6A1863}">
      <dgm:prSet/>
      <dgm:spPr/>
      <dgm:t>
        <a:bodyPr/>
        <a:lstStyle/>
        <a:p>
          <a:endParaRPr lang="en-US"/>
        </a:p>
      </dgm:t>
    </dgm:pt>
    <dgm:pt modelId="{9969FF30-CE82-4BB5-B492-C8E9E8BD7B82}" type="sibTrans" cxnId="{C0FFB9BE-B0D8-4461-A690-D6CFCD6A1863}">
      <dgm:prSet/>
      <dgm:spPr/>
      <dgm:t>
        <a:bodyPr/>
        <a:lstStyle/>
        <a:p>
          <a:endParaRPr lang="en-US"/>
        </a:p>
      </dgm:t>
    </dgm:pt>
    <dgm:pt modelId="{D3990F63-BBE8-448C-B811-13D42CED3778}">
      <dgm:prSet/>
      <dgm:spPr/>
      <dgm:t>
        <a:bodyPr/>
        <a:lstStyle/>
        <a:p>
          <a:r>
            <a:rPr lang="pl-PL"/>
            <a:t>Zabezpieczamy miejsce wypadku</a:t>
          </a:r>
          <a:endParaRPr lang="en-US"/>
        </a:p>
      </dgm:t>
    </dgm:pt>
    <dgm:pt modelId="{B1E31894-B432-4685-A841-0EC7C08A184D}" type="parTrans" cxnId="{56BD1A91-0C6B-4D44-BBE7-B063369D975F}">
      <dgm:prSet/>
      <dgm:spPr/>
      <dgm:t>
        <a:bodyPr/>
        <a:lstStyle/>
        <a:p>
          <a:endParaRPr lang="en-US"/>
        </a:p>
      </dgm:t>
    </dgm:pt>
    <dgm:pt modelId="{5DFF3386-0516-4A2B-AAE2-BF7890BE277D}" type="sibTrans" cxnId="{56BD1A91-0C6B-4D44-BBE7-B063369D975F}">
      <dgm:prSet/>
      <dgm:spPr/>
      <dgm:t>
        <a:bodyPr/>
        <a:lstStyle/>
        <a:p>
          <a:endParaRPr lang="en-US"/>
        </a:p>
      </dgm:t>
    </dgm:pt>
    <dgm:pt modelId="{A58E9F8F-2F1A-411C-9CEE-A0008E229CDA}">
      <dgm:prSet/>
      <dgm:spPr/>
      <dgm:t>
        <a:bodyPr/>
        <a:lstStyle/>
        <a:p>
          <a:r>
            <a:rPr lang="pl-PL"/>
            <a:t>Zakładamy rękawiczki/folie na dłonie</a:t>
          </a:r>
          <a:endParaRPr lang="en-US"/>
        </a:p>
      </dgm:t>
    </dgm:pt>
    <dgm:pt modelId="{3DDD102A-4D27-46A0-9B7F-5D0CD75C3B3B}" type="parTrans" cxnId="{CFE3E708-BA00-43FB-8A98-4337407A9876}">
      <dgm:prSet/>
      <dgm:spPr/>
      <dgm:t>
        <a:bodyPr/>
        <a:lstStyle/>
        <a:p>
          <a:endParaRPr lang="en-US"/>
        </a:p>
      </dgm:t>
    </dgm:pt>
    <dgm:pt modelId="{79522CED-9E8B-4AB0-9A98-DF71227B3998}" type="sibTrans" cxnId="{CFE3E708-BA00-43FB-8A98-4337407A9876}">
      <dgm:prSet/>
      <dgm:spPr/>
      <dgm:t>
        <a:bodyPr/>
        <a:lstStyle/>
        <a:p>
          <a:endParaRPr lang="en-US"/>
        </a:p>
      </dgm:t>
    </dgm:pt>
    <dgm:pt modelId="{F820FE57-BC83-49D6-8610-AAC37BA632CD}">
      <dgm:prSet/>
      <dgm:spPr/>
      <dgm:t>
        <a:bodyPr/>
        <a:lstStyle/>
        <a:p>
          <a:r>
            <a:rPr lang="pl-PL"/>
            <a:t>Podchodzimy do osoby poszkodowanej od strony nóg </a:t>
          </a:r>
          <a:endParaRPr lang="en-US"/>
        </a:p>
      </dgm:t>
    </dgm:pt>
    <dgm:pt modelId="{9858AB3B-FBAC-43B7-8557-E78A2CEB02AE}" type="parTrans" cxnId="{826B3C4D-0BB6-4500-9ED7-EECE5BFA0180}">
      <dgm:prSet/>
      <dgm:spPr/>
      <dgm:t>
        <a:bodyPr/>
        <a:lstStyle/>
        <a:p>
          <a:endParaRPr lang="en-US"/>
        </a:p>
      </dgm:t>
    </dgm:pt>
    <dgm:pt modelId="{4BFB4C85-1A77-4092-91A3-A611D0D25569}" type="sibTrans" cxnId="{826B3C4D-0BB6-4500-9ED7-EECE5BFA0180}">
      <dgm:prSet/>
      <dgm:spPr/>
      <dgm:t>
        <a:bodyPr/>
        <a:lstStyle/>
        <a:p>
          <a:endParaRPr lang="en-US"/>
        </a:p>
      </dgm:t>
    </dgm:pt>
    <dgm:pt modelId="{5147912C-7499-4A24-8B54-FAF3ABCB492E}">
      <dgm:prSet/>
      <dgm:spPr/>
      <dgm:t>
        <a:bodyPr/>
        <a:lstStyle/>
        <a:p>
          <a:r>
            <a:rPr lang="pl-PL"/>
            <a:t>Sprawdzamy przytomność</a:t>
          </a:r>
          <a:endParaRPr lang="en-US"/>
        </a:p>
      </dgm:t>
    </dgm:pt>
    <dgm:pt modelId="{83F2E73A-33E3-4DF8-9C1C-BECACCB540D8}" type="parTrans" cxnId="{F0AC2198-AA89-4B8E-B0DE-DB77BD3493CD}">
      <dgm:prSet/>
      <dgm:spPr/>
      <dgm:t>
        <a:bodyPr/>
        <a:lstStyle/>
        <a:p>
          <a:endParaRPr lang="en-US"/>
        </a:p>
      </dgm:t>
    </dgm:pt>
    <dgm:pt modelId="{9E4D2458-1563-480E-B9E1-DDD3FB6EB918}" type="sibTrans" cxnId="{F0AC2198-AA89-4B8E-B0DE-DB77BD3493CD}">
      <dgm:prSet/>
      <dgm:spPr/>
      <dgm:t>
        <a:bodyPr/>
        <a:lstStyle/>
        <a:p>
          <a:endParaRPr lang="en-US"/>
        </a:p>
      </dgm:t>
    </dgm:pt>
    <dgm:pt modelId="{28E20E10-021C-4DC0-8CB9-B6124FA3CCA0}" type="pres">
      <dgm:prSet presAssocID="{FCBBADD6-9285-49A6-AC0E-CE6EA0579142}" presName="diagram" presStyleCnt="0">
        <dgm:presLayoutVars>
          <dgm:dir/>
          <dgm:resizeHandles val="exact"/>
        </dgm:presLayoutVars>
      </dgm:prSet>
      <dgm:spPr/>
    </dgm:pt>
    <dgm:pt modelId="{FC0107E6-096B-4E5A-872F-37A7D294D054}" type="pres">
      <dgm:prSet presAssocID="{82C14342-B583-4D3D-A3DE-FCE849328C9A}" presName="node" presStyleLbl="node1" presStyleIdx="0" presStyleCnt="5">
        <dgm:presLayoutVars>
          <dgm:bulletEnabled val="1"/>
        </dgm:presLayoutVars>
      </dgm:prSet>
      <dgm:spPr/>
    </dgm:pt>
    <dgm:pt modelId="{D9DBFA9D-2C73-406B-8A75-3ABB204D9FF1}" type="pres">
      <dgm:prSet presAssocID="{9969FF30-CE82-4BB5-B492-C8E9E8BD7B82}" presName="sibTrans" presStyleCnt="0"/>
      <dgm:spPr/>
    </dgm:pt>
    <dgm:pt modelId="{9019E3C8-93E9-4DE4-86FE-75703F3909BA}" type="pres">
      <dgm:prSet presAssocID="{D3990F63-BBE8-448C-B811-13D42CED3778}" presName="node" presStyleLbl="node1" presStyleIdx="1" presStyleCnt="5">
        <dgm:presLayoutVars>
          <dgm:bulletEnabled val="1"/>
        </dgm:presLayoutVars>
      </dgm:prSet>
      <dgm:spPr/>
    </dgm:pt>
    <dgm:pt modelId="{8F16776C-8243-45D2-9646-1AFDF06CB55E}" type="pres">
      <dgm:prSet presAssocID="{5DFF3386-0516-4A2B-AAE2-BF7890BE277D}" presName="sibTrans" presStyleCnt="0"/>
      <dgm:spPr/>
    </dgm:pt>
    <dgm:pt modelId="{22FF056D-47B8-43CD-B950-B0E5CFBE1435}" type="pres">
      <dgm:prSet presAssocID="{A58E9F8F-2F1A-411C-9CEE-A0008E229CDA}" presName="node" presStyleLbl="node1" presStyleIdx="2" presStyleCnt="5">
        <dgm:presLayoutVars>
          <dgm:bulletEnabled val="1"/>
        </dgm:presLayoutVars>
      </dgm:prSet>
      <dgm:spPr/>
    </dgm:pt>
    <dgm:pt modelId="{590FA538-8A92-4D5C-9B0D-C66A48261A78}" type="pres">
      <dgm:prSet presAssocID="{79522CED-9E8B-4AB0-9A98-DF71227B3998}" presName="sibTrans" presStyleCnt="0"/>
      <dgm:spPr/>
    </dgm:pt>
    <dgm:pt modelId="{5086F35C-8E05-4FED-B4BA-768694B4D3E0}" type="pres">
      <dgm:prSet presAssocID="{F820FE57-BC83-49D6-8610-AAC37BA632CD}" presName="node" presStyleLbl="node1" presStyleIdx="3" presStyleCnt="5">
        <dgm:presLayoutVars>
          <dgm:bulletEnabled val="1"/>
        </dgm:presLayoutVars>
      </dgm:prSet>
      <dgm:spPr/>
    </dgm:pt>
    <dgm:pt modelId="{06DC9D50-573C-43EA-9F96-205422661922}" type="pres">
      <dgm:prSet presAssocID="{4BFB4C85-1A77-4092-91A3-A611D0D25569}" presName="sibTrans" presStyleCnt="0"/>
      <dgm:spPr/>
    </dgm:pt>
    <dgm:pt modelId="{9E804146-A9C5-4CEF-A480-16EA1B11324E}" type="pres">
      <dgm:prSet presAssocID="{5147912C-7499-4A24-8B54-FAF3ABCB492E}" presName="node" presStyleLbl="node1" presStyleIdx="4" presStyleCnt="5">
        <dgm:presLayoutVars>
          <dgm:bulletEnabled val="1"/>
        </dgm:presLayoutVars>
      </dgm:prSet>
      <dgm:spPr/>
    </dgm:pt>
  </dgm:ptLst>
  <dgm:cxnLst>
    <dgm:cxn modelId="{CFE3E708-BA00-43FB-8A98-4337407A9876}" srcId="{FCBBADD6-9285-49A6-AC0E-CE6EA0579142}" destId="{A58E9F8F-2F1A-411C-9CEE-A0008E229CDA}" srcOrd="2" destOrd="0" parTransId="{3DDD102A-4D27-46A0-9B7F-5D0CD75C3B3B}" sibTransId="{79522CED-9E8B-4AB0-9A98-DF71227B3998}"/>
    <dgm:cxn modelId="{2E25B061-1857-4982-9A10-55E8AC797247}" type="presOf" srcId="{FCBBADD6-9285-49A6-AC0E-CE6EA0579142}" destId="{28E20E10-021C-4DC0-8CB9-B6124FA3CCA0}" srcOrd="0" destOrd="0" presId="urn:microsoft.com/office/officeart/2005/8/layout/default"/>
    <dgm:cxn modelId="{D8DF716B-6F6C-41C4-B5B0-2C6AD01490FB}" type="presOf" srcId="{A58E9F8F-2F1A-411C-9CEE-A0008E229CDA}" destId="{22FF056D-47B8-43CD-B950-B0E5CFBE1435}" srcOrd="0" destOrd="0" presId="urn:microsoft.com/office/officeart/2005/8/layout/default"/>
    <dgm:cxn modelId="{826B3C4D-0BB6-4500-9ED7-EECE5BFA0180}" srcId="{FCBBADD6-9285-49A6-AC0E-CE6EA0579142}" destId="{F820FE57-BC83-49D6-8610-AAC37BA632CD}" srcOrd="3" destOrd="0" parTransId="{9858AB3B-FBAC-43B7-8557-E78A2CEB02AE}" sibTransId="{4BFB4C85-1A77-4092-91A3-A611D0D25569}"/>
    <dgm:cxn modelId="{09A87B51-0B49-453E-BA8B-47B90BD7C93A}" type="presOf" srcId="{D3990F63-BBE8-448C-B811-13D42CED3778}" destId="{9019E3C8-93E9-4DE4-86FE-75703F3909BA}" srcOrd="0" destOrd="0" presId="urn:microsoft.com/office/officeart/2005/8/layout/default"/>
    <dgm:cxn modelId="{D3BD9473-58F7-4DF8-8E53-9A09BBC5824A}" type="presOf" srcId="{82C14342-B583-4D3D-A3DE-FCE849328C9A}" destId="{FC0107E6-096B-4E5A-872F-37A7D294D054}" srcOrd="0" destOrd="0" presId="urn:microsoft.com/office/officeart/2005/8/layout/default"/>
    <dgm:cxn modelId="{56BD1A91-0C6B-4D44-BBE7-B063369D975F}" srcId="{FCBBADD6-9285-49A6-AC0E-CE6EA0579142}" destId="{D3990F63-BBE8-448C-B811-13D42CED3778}" srcOrd="1" destOrd="0" parTransId="{B1E31894-B432-4685-A841-0EC7C08A184D}" sibTransId="{5DFF3386-0516-4A2B-AAE2-BF7890BE277D}"/>
    <dgm:cxn modelId="{F0AC2198-AA89-4B8E-B0DE-DB77BD3493CD}" srcId="{FCBBADD6-9285-49A6-AC0E-CE6EA0579142}" destId="{5147912C-7499-4A24-8B54-FAF3ABCB492E}" srcOrd="4" destOrd="0" parTransId="{83F2E73A-33E3-4DF8-9C1C-BECACCB540D8}" sibTransId="{9E4D2458-1563-480E-B9E1-DDD3FB6EB918}"/>
    <dgm:cxn modelId="{8A57F3B4-156D-49DB-8C54-9B56D82BD759}" type="presOf" srcId="{F820FE57-BC83-49D6-8610-AAC37BA632CD}" destId="{5086F35C-8E05-4FED-B4BA-768694B4D3E0}" srcOrd="0" destOrd="0" presId="urn:microsoft.com/office/officeart/2005/8/layout/default"/>
    <dgm:cxn modelId="{C0FFB9BE-B0D8-4461-A690-D6CFCD6A1863}" srcId="{FCBBADD6-9285-49A6-AC0E-CE6EA0579142}" destId="{82C14342-B583-4D3D-A3DE-FCE849328C9A}" srcOrd="0" destOrd="0" parTransId="{3D60FAF2-B870-476F-8645-8F76EE61B8FD}" sibTransId="{9969FF30-CE82-4BB5-B492-C8E9E8BD7B82}"/>
    <dgm:cxn modelId="{B47569D4-F6BB-4C38-B20B-5D1F18AC82A0}" type="presOf" srcId="{5147912C-7499-4A24-8B54-FAF3ABCB492E}" destId="{9E804146-A9C5-4CEF-A480-16EA1B11324E}" srcOrd="0" destOrd="0" presId="urn:microsoft.com/office/officeart/2005/8/layout/default"/>
    <dgm:cxn modelId="{1AD0AB10-F9B0-4EA5-9C0F-1E500C38316A}" type="presParOf" srcId="{28E20E10-021C-4DC0-8CB9-B6124FA3CCA0}" destId="{FC0107E6-096B-4E5A-872F-37A7D294D054}" srcOrd="0" destOrd="0" presId="urn:microsoft.com/office/officeart/2005/8/layout/default"/>
    <dgm:cxn modelId="{DE04C87A-BF7B-4D6B-8352-41CD11F7C3D2}" type="presParOf" srcId="{28E20E10-021C-4DC0-8CB9-B6124FA3CCA0}" destId="{D9DBFA9D-2C73-406B-8A75-3ABB204D9FF1}" srcOrd="1" destOrd="0" presId="urn:microsoft.com/office/officeart/2005/8/layout/default"/>
    <dgm:cxn modelId="{05CA2088-871C-4426-B6F4-7CE66EBD8993}" type="presParOf" srcId="{28E20E10-021C-4DC0-8CB9-B6124FA3CCA0}" destId="{9019E3C8-93E9-4DE4-86FE-75703F3909BA}" srcOrd="2" destOrd="0" presId="urn:microsoft.com/office/officeart/2005/8/layout/default"/>
    <dgm:cxn modelId="{D321F8B5-EA03-4ACF-9496-4E7EEC7095DB}" type="presParOf" srcId="{28E20E10-021C-4DC0-8CB9-B6124FA3CCA0}" destId="{8F16776C-8243-45D2-9646-1AFDF06CB55E}" srcOrd="3" destOrd="0" presId="urn:microsoft.com/office/officeart/2005/8/layout/default"/>
    <dgm:cxn modelId="{4E5C0543-28EF-470D-A5C7-87895D70CCE4}" type="presParOf" srcId="{28E20E10-021C-4DC0-8CB9-B6124FA3CCA0}" destId="{22FF056D-47B8-43CD-B950-B0E5CFBE1435}" srcOrd="4" destOrd="0" presId="urn:microsoft.com/office/officeart/2005/8/layout/default"/>
    <dgm:cxn modelId="{792E33A2-B928-4CEC-A117-119238190D6A}" type="presParOf" srcId="{28E20E10-021C-4DC0-8CB9-B6124FA3CCA0}" destId="{590FA538-8A92-4D5C-9B0D-C66A48261A78}" srcOrd="5" destOrd="0" presId="urn:microsoft.com/office/officeart/2005/8/layout/default"/>
    <dgm:cxn modelId="{7537F611-B7A9-4846-B308-220FEE6EFA7D}" type="presParOf" srcId="{28E20E10-021C-4DC0-8CB9-B6124FA3CCA0}" destId="{5086F35C-8E05-4FED-B4BA-768694B4D3E0}" srcOrd="6" destOrd="0" presId="urn:microsoft.com/office/officeart/2005/8/layout/default"/>
    <dgm:cxn modelId="{6B43E216-FD78-4B10-91D5-C3A932ADF25C}" type="presParOf" srcId="{28E20E10-021C-4DC0-8CB9-B6124FA3CCA0}" destId="{06DC9D50-573C-43EA-9F96-205422661922}" srcOrd="7" destOrd="0" presId="urn:microsoft.com/office/officeart/2005/8/layout/default"/>
    <dgm:cxn modelId="{EA333471-4B09-4F00-B32C-CFF6E7F9A0CF}" type="presParOf" srcId="{28E20E10-021C-4DC0-8CB9-B6124FA3CCA0}" destId="{9E804146-A9C5-4CEF-A480-16EA1B1132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107E6-096B-4E5A-872F-37A7D294D054}">
      <dsp:nvSpPr>
        <dsp:cNvPr id="0" name=""/>
        <dsp:cNvSpPr/>
      </dsp:nvSpPr>
      <dsp:spPr>
        <a:xfrm>
          <a:off x="147875" y="1337"/>
          <a:ext cx="3193702" cy="19162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Sprawdzamy bezpieczeństwo</a:t>
          </a:r>
          <a:endParaRPr lang="en-US" sz="3000" kern="1200"/>
        </a:p>
      </dsp:txBody>
      <dsp:txXfrm>
        <a:off x="147875" y="1337"/>
        <a:ext cx="3193702" cy="1916221"/>
      </dsp:txXfrm>
    </dsp:sp>
    <dsp:sp modelId="{9019E3C8-93E9-4DE4-86FE-75703F3909BA}">
      <dsp:nvSpPr>
        <dsp:cNvPr id="0" name=""/>
        <dsp:cNvSpPr/>
      </dsp:nvSpPr>
      <dsp:spPr>
        <a:xfrm>
          <a:off x="3660948" y="1337"/>
          <a:ext cx="3193702" cy="19162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Zabezpieczamy miejsce wypadku</a:t>
          </a:r>
          <a:endParaRPr lang="en-US" sz="3000" kern="1200"/>
        </a:p>
      </dsp:txBody>
      <dsp:txXfrm>
        <a:off x="3660948" y="1337"/>
        <a:ext cx="3193702" cy="1916221"/>
      </dsp:txXfrm>
    </dsp:sp>
    <dsp:sp modelId="{22FF056D-47B8-43CD-B950-B0E5CFBE1435}">
      <dsp:nvSpPr>
        <dsp:cNvPr id="0" name=""/>
        <dsp:cNvSpPr/>
      </dsp:nvSpPr>
      <dsp:spPr>
        <a:xfrm>
          <a:off x="7174021" y="1337"/>
          <a:ext cx="3193702" cy="19162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Zakładamy rękawiczki/folie na dłonie</a:t>
          </a:r>
          <a:endParaRPr lang="en-US" sz="3000" kern="1200"/>
        </a:p>
      </dsp:txBody>
      <dsp:txXfrm>
        <a:off x="7174021" y="1337"/>
        <a:ext cx="3193702" cy="1916221"/>
      </dsp:txXfrm>
    </dsp:sp>
    <dsp:sp modelId="{5086F35C-8E05-4FED-B4BA-768694B4D3E0}">
      <dsp:nvSpPr>
        <dsp:cNvPr id="0" name=""/>
        <dsp:cNvSpPr/>
      </dsp:nvSpPr>
      <dsp:spPr>
        <a:xfrm>
          <a:off x="1904412" y="2236929"/>
          <a:ext cx="3193702" cy="19162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Podchodzimy do osoby poszkodowanej od strony nóg </a:t>
          </a:r>
          <a:endParaRPr lang="en-US" sz="3000" kern="1200"/>
        </a:p>
      </dsp:txBody>
      <dsp:txXfrm>
        <a:off x="1904412" y="2236929"/>
        <a:ext cx="3193702" cy="1916221"/>
      </dsp:txXfrm>
    </dsp:sp>
    <dsp:sp modelId="{9E804146-A9C5-4CEF-A480-16EA1B11324E}">
      <dsp:nvSpPr>
        <dsp:cNvPr id="0" name=""/>
        <dsp:cNvSpPr/>
      </dsp:nvSpPr>
      <dsp:spPr>
        <a:xfrm>
          <a:off x="5417485" y="2236929"/>
          <a:ext cx="3193702" cy="191622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/>
            <a:t>Sprawdzamy przytomność</a:t>
          </a:r>
          <a:endParaRPr lang="en-US" sz="3000" kern="1200"/>
        </a:p>
      </dsp:txBody>
      <dsp:txXfrm>
        <a:off x="5417485" y="2236929"/>
        <a:ext cx="3193702" cy="1916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5" descr="Obraz zawierający osoba, wewnątrz, trzymający, stół&#10;&#10;Opis wygenerowany przy bardzo wysokim poziomie pewności">
            <a:extLst>
              <a:ext uri="{FF2B5EF4-FFF2-40B4-BE49-F238E27FC236}">
                <a16:creationId xmlns:a16="http://schemas.microsoft.com/office/drawing/2014/main" id="{1DC62EB6-0FB5-4D29-B39A-263340B26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5" b="24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b="1">
                <a:cs typeface="Calibri Light"/>
              </a:rPr>
              <a:t>Resuscytacja krążeniowo-oddechowa</a:t>
            </a:r>
            <a:endParaRPr lang="pl-PL" sz="4000">
              <a:cs typeface="Calibri Light" panose="020F0302020204030204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  <a:cs typeface="Calibri"/>
              </a:rPr>
              <a:t>RKO</a:t>
            </a:r>
            <a:endParaRPr lang="pl-PL" sz="3600" dirty="0">
              <a:solidFill>
                <a:srgbClr val="C00000"/>
              </a:solidFill>
            </a:endParaRPr>
          </a:p>
        </p:txBody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4659FF-E0FF-4585-BC71-1815CB4A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  </a:t>
            </a:r>
            <a:r>
              <a:rPr lang="pl-PL" b="1">
                <a:cs typeface="Calibri Light"/>
              </a:rPr>
              <a:t>Kiedy RKO może zostać przerwane?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840781-D49D-48B5-B4FA-25E5FE4F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400">
                <a:cs typeface="Calibri"/>
              </a:rPr>
              <a:t>Kiedy poszkodowany zacznie reagować, oddychać lub się poruszać</a:t>
            </a:r>
          </a:p>
          <a:p>
            <a:r>
              <a:rPr lang="pl-PL" sz="2400">
                <a:cs typeface="Calibri"/>
              </a:rPr>
              <a:t>Kiedy osoba wykonująca RKO jest zmęczona (zaleca się pomoc świadków zdarzenia nie przerywając RKO)</a:t>
            </a:r>
          </a:p>
          <a:p>
            <a:r>
              <a:rPr lang="pl-PL" sz="2400">
                <a:cs typeface="Calibri"/>
              </a:rPr>
              <a:t>W każdym innym wypadku należy kontynuować resuscytację aż do przyjazdu karetki pogotowia lub służb medycznych!!</a:t>
            </a:r>
          </a:p>
        </p:txBody>
      </p:sp>
      <p:pic>
        <p:nvPicPr>
          <p:cNvPr id="4" name="Obraz 4" descr="Obraz zawierający rysunek, znak, czerwony&#10;&#10;Opis wygenerowany przy bardzo wysokim poziomie pewności">
            <a:extLst>
              <a:ext uri="{FF2B5EF4-FFF2-40B4-BE49-F238E27FC236}">
                <a16:creationId xmlns:a16="http://schemas.microsoft.com/office/drawing/2014/main" id="{DC808DF2-3C24-446F-82EE-FB92E489F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" r="283" b="-2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912402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957B68-4C1A-4F9E-BE33-9CB2F140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7333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               </a:t>
            </a:r>
            <a:r>
              <a:rPr lang="pl-PL" sz="6000" b="1" dirty="0">
                <a:cs typeface="Calibri Light"/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99706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8" descr="Obraz zawierający zdobione, stół, duży, biały&#10;&#10;Opis wygenerowany przy bardzo wysokim poziomie pewności">
            <a:extLst>
              <a:ext uri="{FF2B5EF4-FFF2-40B4-BE49-F238E27FC236}">
                <a16:creationId xmlns:a16="http://schemas.microsoft.com/office/drawing/2014/main" id="{CAC5581F-058F-4FD8-9DF4-ACB172905F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A3CDF72-317B-4AFA-BAC7-4D5E6C77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 Light"/>
              </a:rPr>
              <a:t>                         </a:t>
            </a:r>
            <a:r>
              <a:rPr lang="pl-PL" b="1" dirty="0">
                <a:solidFill>
                  <a:srgbClr val="FFFFFF"/>
                </a:solidFill>
                <a:cs typeface="Calibri Light"/>
              </a:rPr>
              <a:t>Co to jest RKO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B3E5E530-F5B2-4043-A376-6106D55FC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FFFF"/>
                </a:solidFill>
                <a:cs typeface="Calibri"/>
              </a:rPr>
              <a:t>Zespół czynności stosowanych u poszkodowanego, u którego wystąpiło ustanie czynności serca z utratą świadomości i bezdechem</a:t>
            </a:r>
          </a:p>
          <a:p>
            <a:pPr marL="0" indent="0">
              <a:buNone/>
            </a:pPr>
            <a:endParaRPr lang="pl-PL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pl-PL" dirty="0">
                <a:solidFill>
                  <a:srgbClr val="FFFFFF"/>
                </a:solidFill>
                <a:cs typeface="Calibri"/>
              </a:rPr>
              <a:t>                              </a:t>
            </a:r>
            <a:r>
              <a:rPr lang="pl-PL" sz="4400" dirty="0">
                <a:solidFill>
                  <a:srgbClr val="FFFFFF"/>
                </a:solidFill>
                <a:cs typeface="Calibri"/>
              </a:rPr>
              <a:t>     Celem RKO jest</a:t>
            </a:r>
          </a:p>
          <a:p>
            <a:pPr marL="0" indent="0">
              <a:buNone/>
            </a:pPr>
            <a:r>
              <a:rPr lang="pl-PL" dirty="0">
                <a:solidFill>
                  <a:srgbClr val="FFFFFF"/>
                </a:solidFill>
                <a:cs typeface="Calibri"/>
              </a:rPr>
              <a:t>Utrzymanie przepływu krwi przez mózg i mięsień sercowy oraz przywrócenie własnej czynności układu krążenia </a:t>
            </a:r>
          </a:p>
        </p:txBody>
      </p:sp>
    </p:spTree>
    <p:extLst>
      <p:ext uri="{BB962C8B-B14F-4D97-AF65-F5344CB8AC3E}">
        <p14:creationId xmlns:p14="http://schemas.microsoft.com/office/powerpoint/2010/main" val="1509586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8616EA-EA90-46A0-8748-8FF79BC61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pl-PL">
                <a:cs typeface="Calibri Light"/>
              </a:rPr>
              <a:t>      </a:t>
            </a:r>
            <a:r>
              <a:rPr lang="pl-PL" b="1">
                <a:cs typeface="Calibri Light"/>
              </a:rPr>
              <a:t>Postępowanie krok po kroku </a:t>
            </a: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EB2EB828-0EB9-4512-9CF4-AE69626B28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5884823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2306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094C37-4A39-4225-9C1D-65CFAF8A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            </a:t>
            </a:r>
            <a:r>
              <a:rPr lang="pl-PL" sz="4800" dirty="0">
                <a:cs typeface="Calibri Light"/>
              </a:rPr>
              <a:t>   </a:t>
            </a:r>
            <a:r>
              <a:rPr lang="pl-PL" sz="4800" b="1" dirty="0">
                <a:cs typeface="Calibri Light"/>
              </a:rPr>
              <a:t>Sprawdzanie przytomności</a:t>
            </a:r>
            <a:r>
              <a:rPr lang="pl-PL" b="1" dirty="0">
                <a:cs typeface="Calibri Light"/>
              </a:rPr>
              <a:t> 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22E669-E875-4111-AE41-379E212FC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9912"/>
          </a:xfrm>
        </p:spPr>
        <p:txBody>
          <a:bodyPr>
            <a:normAutofit fontScale="92500"/>
          </a:bodyPr>
          <a:lstStyle/>
          <a:p>
            <a:r>
              <a:rPr lang="pl-PL" dirty="0">
                <a:cs typeface="Calibri"/>
              </a:rPr>
              <a:t>  </a:t>
            </a:r>
            <a:r>
              <a:rPr lang="pl-PL" sz="3200" dirty="0">
                <a:cs typeface="Calibri"/>
              </a:rPr>
              <a:t>Poszkodowany jest przytomny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F2F352-776F-4F85-A061-B32BD8B152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Dzwonimy na pogotowie, pozostajemy przy poszkodowanym , zapewniamy wsparcie psychiczne 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F76084C-9F40-40A4-9CFB-B466A3649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89320" y="1305243"/>
            <a:ext cx="5874068" cy="935672"/>
          </a:xfrm>
        </p:spPr>
        <p:txBody>
          <a:bodyPr>
            <a:noAutofit/>
          </a:bodyPr>
          <a:lstStyle/>
          <a:p>
            <a:r>
              <a:rPr lang="pl-PL" sz="3000" dirty="0">
                <a:cs typeface="Calibri"/>
              </a:rPr>
              <a:t>Poszkodowany nie jest przytomny</a:t>
            </a:r>
            <a:r>
              <a:rPr lang="pl-PL" sz="3000" b="0" dirty="0">
                <a:cs typeface="Calibri"/>
              </a:rPr>
              <a:t> </a:t>
            </a:r>
            <a:endParaRPr lang="pl-PL" sz="3000">
              <a:cs typeface="Calibri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03259EC-4902-4BAF-8520-99560769690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Żądamy pomocy od konkretnej osoby (jeżeli nie ma nikogo w pobliżu, głośno krzyczymy o pomoc)</a:t>
            </a:r>
          </a:p>
        </p:txBody>
      </p:sp>
      <p:pic>
        <p:nvPicPr>
          <p:cNvPr id="7" name="Obraz 7" descr="Obraz zawierający stół, siedzi, czerwony, tort&#10;&#10;Opis wygenerowany przy bardzo wysokim poziomie pewności">
            <a:extLst>
              <a:ext uri="{FF2B5EF4-FFF2-40B4-BE49-F238E27FC236}">
                <a16:creationId xmlns:a16="http://schemas.microsoft.com/office/drawing/2014/main" id="{4841F9AE-8BCF-4CE9-8DBD-3FCBACE4A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4216768"/>
            <a:ext cx="3129280" cy="2579905"/>
          </a:xfrm>
          <a:prstGeom prst="rect">
            <a:avLst/>
          </a:prstGeom>
        </p:spPr>
      </p:pic>
      <p:pic>
        <p:nvPicPr>
          <p:cNvPr id="9" name="Obraz 9" descr="Obraz zawierający rysunek&#10;&#10;Opis wygenerowany przy bardzo wysokim poziomie pewności">
            <a:extLst>
              <a:ext uri="{FF2B5EF4-FFF2-40B4-BE49-F238E27FC236}">
                <a16:creationId xmlns:a16="http://schemas.microsoft.com/office/drawing/2014/main" id="{86153AB8-E614-4122-A423-FB0B5215B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160" y="3731818"/>
            <a:ext cx="1838960" cy="249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870274-C43E-4968-95CE-FF9C39C03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              </a:t>
            </a:r>
            <a:r>
              <a:rPr lang="pl-PL" b="1">
                <a:cs typeface="Calibri Light"/>
              </a:rPr>
              <a:t>Sprawdzanie oddechu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AE69CA-9C24-4CD3-AF09-5FCEDD16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>
                <a:cs typeface="Calibri"/>
              </a:rPr>
              <a:t>Udrażniamy drogi oddechowe</a:t>
            </a:r>
          </a:p>
          <a:p>
            <a:r>
              <a:rPr lang="pl-PL" sz="3200" dirty="0">
                <a:cs typeface="Calibri"/>
              </a:rPr>
              <a:t>Sprawdzamy oddech metodą 3 zmysłów : słuch, wzrok, dotyk</a:t>
            </a:r>
          </a:p>
          <a:p>
            <a:pPr marL="0" indent="0">
              <a:buNone/>
            </a:pPr>
            <a:endParaRPr lang="pl-PL" sz="3200" dirty="0">
              <a:cs typeface="Calibri"/>
            </a:endParaRPr>
          </a:p>
        </p:txBody>
      </p:sp>
      <p:pic>
        <p:nvPicPr>
          <p:cNvPr id="4" name="Obraz 4" descr="Obraz zawierający osoba, wewnątrz, trzymający, siedzi&#10;&#10;Opis wygenerowany przy bardzo wysokim poziomie pewności">
            <a:extLst>
              <a:ext uri="{FF2B5EF4-FFF2-40B4-BE49-F238E27FC236}">
                <a16:creationId xmlns:a16="http://schemas.microsoft.com/office/drawing/2014/main" id="{681F953D-A436-4DCC-8CDE-CCFE4226B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37" r="-3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20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E28C7DAC-DAC9-4840-8F3B-673C915FF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9" r="11765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Obraz 10" descr="Obraz zawierający osoba, odzież, kobieta, noszenie&#10;&#10;Opis wygenerowany przy bardzo wysokim poziomie pewności">
            <a:extLst>
              <a:ext uri="{FF2B5EF4-FFF2-40B4-BE49-F238E27FC236}">
                <a16:creationId xmlns:a16="http://schemas.microsoft.com/office/drawing/2014/main" id="{DD580262-9FFA-48D3-924E-8F7DD1E62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5" r="44796" b="-3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4720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64D82D-FE5F-48FD-A754-28B3484D4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84" y="240665"/>
            <a:ext cx="5918616" cy="59362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b="1" dirty="0">
                <a:cs typeface="Calibri"/>
              </a:rPr>
              <a:t>   Jeżeli poszkodowany oddycha</a:t>
            </a:r>
          </a:p>
          <a:p>
            <a:pPr marL="0" indent="0">
              <a:buNone/>
            </a:pPr>
            <a:r>
              <a:rPr lang="pl-PL" sz="3200" dirty="0">
                <a:cs typeface="Calibri"/>
              </a:rPr>
              <a:t>Dzwonimy na pogotowie, zapewniamy wsparcie psychiczne, nie pozostawiamy poszkodowanego bez opieki</a:t>
            </a:r>
            <a:endParaRPr lang="pl-PL" sz="3200" b="1" dirty="0">
              <a:cs typeface="Calibri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C7BFC3E-4299-4167-A5F2-194617812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0665"/>
            <a:ext cx="5918616" cy="59362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b="1" dirty="0">
                <a:cs typeface="Calibri"/>
              </a:rPr>
              <a:t> Jeżeli poszkodowany nie oddycha</a:t>
            </a:r>
          </a:p>
          <a:p>
            <a:pPr marL="0" indent="0">
              <a:buNone/>
            </a:pPr>
            <a:r>
              <a:rPr lang="pl-PL" sz="3200" dirty="0">
                <a:cs typeface="Calibri"/>
              </a:rPr>
              <a:t>Dzwonimy na pogotowie ( lub osoba, która nam pomaga), przystępujemy do wykonywania resuscytacji krążeniowo- oddechowej</a:t>
            </a:r>
            <a:endParaRPr lang="pl-PL" sz="3200" b="1" dirty="0">
              <a:cs typeface="Calibri"/>
            </a:endParaRPr>
          </a:p>
        </p:txBody>
      </p:sp>
      <p:pic>
        <p:nvPicPr>
          <p:cNvPr id="5" name="Obraz 5" descr="Obraz zawierający jazda, rozmyty, małe, samochód&#10;&#10;Opis wygenerowany przy bardzo wysokim poziomie pewności">
            <a:extLst>
              <a:ext uri="{FF2B5EF4-FFF2-40B4-BE49-F238E27FC236}">
                <a16:creationId xmlns:a16="http://schemas.microsoft.com/office/drawing/2014/main" id="{0DAA468A-0882-4DF6-AFC6-713C921E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368" y="3425474"/>
            <a:ext cx="4904281" cy="32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048037A7-54A3-4408-8006-43F6755C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796" y="1291526"/>
            <a:ext cx="4378880" cy="2603251"/>
          </a:xfrm>
          <a:prstGeom prst="rect">
            <a:avLst/>
          </a:prstGeom>
        </p:spPr>
      </p:pic>
      <p:sp>
        <p:nvSpPr>
          <p:cNvPr id="7" name="Freeform: Shape 10">
            <a:extLst>
              <a:ext uri="{FF2B5EF4-FFF2-40B4-BE49-F238E27FC236}">
                <a16:creationId xmlns:a16="http://schemas.microsoft.com/office/drawing/2014/main" id="{9B38642C-62C4-4E31-A5D3-BB1DD8CA3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663583" cy="6858478"/>
          </a:xfrm>
          <a:custGeom>
            <a:avLst/>
            <a:gdLst>
              <a:gd name="connsiteX0" fmla="*/ 0 w 8663583"/>
              <a:gd name="connsiteY0" fmla="*/ 0 h 6858478"/>
              <a:gd name="connsiteX1" fmla="*/ 480486 w 8663583"/>
              <a:gd name="connsiteY1" fmla="*/ 0 h 6858478"/>
              <a:gd name="connsiteX2" fmla="*/ 4415403 w 8663583"/>
              <a:gd name="connsiteY2" fmla="*/ 0 h 6858478"/>
              <a:gd name="connsiteX3" fmla="*/ 5481631 w 8663583"/>
              <a:gd name="connsiteY3" fmla="*/ 0 h 6858478"/>
              <a:gd name="connsiteX4" fmla="*/ 5487208 w 8663583"/>
              <a:gd name="connsiteY4" fmla="*/ 0 h 6858478"/>
              <a:gd name="connsiteX5" fmla="*/ 8663583 w 8663583"/>
              <a:gd name="connsiteY5" fmla="*/ 6858478 h 6858478"/>
              <a:gd name="connsiteX6" fmla="*/ 1239028 w 8663583"/>
              <a:gd name="connsiteY6" fmla="*/ 6858478 h 6858478"/>
              <a:gd name="connsiteX7" fmla="*/ 1239288 w 8663583"/>
              <a:gd name="connsiteY7" fmla="*/ 6857916 h 6858478"/>
              <a:gd name="connsiteX8" fmla="*/ 480486 w 8663583"/>
              <a:gd name="connsiteY8" fmla="*/ 6857916 h 6858478"/>
              <a:gd name="connsiteX9" fmla="*/ 480486 w 8663583"/>
              <a:gd name="connsiteY9" fmla="*/ 6858000 h 6858478"/>
              <a:gd name="connsiteX10" fmla="*/ 0 w 8663583"/>
              <a:gd name="connsiteY10" fmla="*/ 685800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3583" h="6858478">
                <a:moveTo>
                  <a:pt x="0" y="0"/>
                </a:moveTo>
                <a:lnTo>
                  <a:pt x="480486" y="0"/>
                </a:lnTo>
                <a:lnTo>
                  <a:pt x="4415403" y="0"/>
                </a:lnTo>
                <a:lnTo>
                  <a:pt x="5481631" y="0"/>
                </a:lnTo>
                <a:lnTo>
                  <a:pt x="5487208" y="0"/>
                </a:lnTo>
                <a:lnTo>
                  <a:pt x="8663583" y="6858478"/>
                </a:lnTo>
                <a:lnTo>
                  <a:pt x="1239028" y="6858478"/>
                </a:lnTo>
                <a:lnTo>
                  <a:pt x="1239288" y="6857916"/>
                </a:lnTo>
                <a:lnTo>
                  <a:pt x="480486" y="6857916"/>
                </a:lnTo>
                <a:lnTo>
                  <a:pt x="4804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9F66240-8C38-4069-A5C9-2D3FCD97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234957" cy="6858478"/>
          </a:xfrm>
          <a:custGeom>
            <a:avLst/>
            <a:gdLst>
              <a:gd name="connsiteX0" fmla="*/ 156905 w 8234957"/>
              <a:gd name="connsiteY0" fmla="*/ 0 h 6858478"/>
              <a:gd name="connsiteX1" fmla="*/ 3986777 w 8234957"/>
              <a:gd name="connsiteY1" fmla="*/ 0 h 6858478"/>
              <a:gd name="connsiteX2" fmla="*/ 5053005 w 8234957"/>
              <a:gd name="connsiteY2" fmla="*/ 0 h 6858478"/>
              <a:gd name="connsiteX3" fmla="*/ 5058582 w 8234957"/>
              <a:gd name="connsiteY3" fmla="*/ 0 h 6858478"/>
              <a:gd name="connsiteX4" fmla="*/ 8234957 w 8234957"/>
              <a:gd name="connsiteY4" fmla="*/ 6858478 h 6858478"/>
              <a:gd name="connsiteX5" fmla="*/ 810402 w 8234957"/>
              <a:gd name="connsiteY5" fmla="*/ 6858478 h 6858478"/>
              <a:gd name="connsiteX6" fmla="*/ 810662 w 8234957"/>
              <a:gd name="connsiteY6" fmla="*/ 6857916 h 6858478"/>
              <a:gd name="connsiteX7" fmla="*/ 156905 w 8234957"/>
              <a:gd name="connsiteY7" fmla="*/ 6857916 h 6858478"/>
              <a:gd name="connsiteX8" fmla="*/ 156905 w 8234957"/>
              <a:gd name="connsiteY8" fmla="*/ 6858478 h 6858478"/>
              <a:gd name="connsiteX9" fmla="*/ 0 w 8234957"/>
              <a:gd name="connsiteY9" fmla="*/ 6858478 h 6858478"/>
              <a:gd name="connsiteX10" fmla="*/ 0 w 8234957"/>
              <a:gd name="connsiteY10" fmla="*/ 479 h 6858478"/>
              <a:gd name="connsiteX11" fmla="*/ 156905 w 8234957"/>
              <a:gd name="connsiteY11" fmla="*/ 479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34957" h="6858478">
                <a:moveTo>
                  <a:pt x="156905" y="0"/>
                </a:moveTo>
                <a:lnTo>
                  <a:pt x="3986777" y="0"/>
                </a:lnTo>
                <a:lnTo>
                  <a:pt x="5053005" y="0"/>
                </a:lnTo>
                <a:lnTo>
                  <a:pt x="5058582" y="0"/>
                </a:lnTo>
                <a:lnTo>
                  <a:pt x="8234957" y="6858478"/>
                </a:lnTo>
                <a:lnTo>
                  <a:pt x="810402" y="6858478"/>
                </a:lnTo>
                <a:lnTo>
                  <a:pt x="810662" y="6857916"/>
                </a:lnTo>
                <a:lnTo>
                  <a:pt x="156905" y="6857916"/>
                </a:lnTo>
                <a:lnTo>
                  <a:pt x="156905" y="6858478"/>
                </a:lnTo>
                <a:lnTo>
                  <a:pt x="0" y="6858478"/>
                </a:lnTo>
                <a:lnTo>
                  <a:pt x="0" y="479"/>
                </a:lnTo>
                <a:lnTo>
                  <a:pt x="15690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D65322B-2EFF-4098-89C9-1C7310D6F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>
            <a:normAutofit/>
          </a:bodyPr>
          <a:lstStyle/>
          <a:p>
            <a:r>
              <a:rPr lang="pl-PL" sz="3400" dirty="0">
                <a:cs typeface="Calibri Light"/>
              </a:rPr>
              <a:t>                                 </a:t>
            </a:r>
            <a:r>
              <a:rPr lang="pl-PL" sz="3400" b="1" dirty="0">
                <a:cs typeface="Calibri Light"/>
              </a:rPr>
              <a:t> </a:t>
            </a:r>
            <a:r>
              <a:rPr lang="pl-PL" sz="4000" b="1" dirty="0">
                <a:solidFill>
                  <a:srgbClr val="C00000"/>
                </a:solidFill>
                <a:cs typeface="Calibri Light"/>
              </a:rPr>
              <a:t>RKO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D23107-BDB5-4E87-AC84-25E669E1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0824"/>
            <a:ext cx="5076090" cy="41513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2000">
                <a:cs typeface="Calibri"/>
              </a:rPr>
              <a:t>Odsłaniamy klatkę piersiową </a:t>
            </a:r>
          </a:p>
          <a:p>
            <a:r>
              <a:rPr lang="pl-PL" sz="2000">
                <a:cs typeface="Calibri"/>
              </a:rPr>
              <a:t>Odpowiednio układamy ręce</a:t>
            </a:r>
          </a:p>
          <a:p>
            <a:r>
              <a:rPr lang="pl-PL" sz="2000">
                <a:cs typeface="Calibri"/>
              </a:rPr>
              <a:t>Klękamy obok poszkodowanego</a:t>
            </a:r>
          </a:p>
          <a:p>
            <a:r>
              <a:rPr lang="pl-PL" sz="2000">
                <a:cs typeface="Calibri"/>
              </a:rPr>
              <a:t>Układamy nadgarstek jednej dłoni nad dolną połową mostka</a:t>
            </a:r>
          </a:p>
          <a:p>
            <a:r>
              <a:rPr lang="pl-PL" sz="2000">
                <a:cs typeface="Calibri"/>
              </a:rPr>
              <a:t>Układamy nadgarstek drugiej dłoni na grzbiecie dłoni leżącej i utrzymujemy wprost ramion</a:t>
            </a:r>
          </a:p>
          <a:p>
            <a:r>
              <a:rPr lang="pl-PL" sz="2000">
                <a:cs typeface="Calibri"/>
              </a:rPr>
              <a:t>Ustawiamy ramiona prostopadle do klatki piersiowej poszkodowanego</a:t>
            </a:r>
          </a:p>
        </p:txBody>
      </p:sp>
    </p:spTree>
    <p:extLst>
      <p:ext uri="{BB962C8B-B14F-4D97-AF65-F5344CB8AC3E}">
        <p14:creationId xmlns:p14="http://schemas.microsoft.com/office/powerpoint/2010/main" val="3634876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C0470-EC33-4C49-A6B9-4903B8B3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cs typeface="Calibri Light"/>
              </a:rPr>
              <a:t>                                 </a:t>
            </a:r>
            <a:r>
              <a:rPr lang="pl-PL" sz="9600" b="1" dirty="0">
                <a:solidFill>
                  <a:srgbClr val="C00000"/>
                </a:solidFill>
                <a:cs typeface="Calibri Light"/>
              </a:rPr>
              <a:t> RKO</a:t>
            </a:r>
            <a:endParaRPr lang="pl-PL" sz="9600" b="1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CE65AA-DF58-4A38-8315-D25BE8B9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Uciskamy klatkę piersiową ciężarem swojego ciała na głębokość 5cm</a:t>
            </a:r>
          </a:p>
          <a:p>
            <a:r>
              <a:rPr lang="pl-PL" dirty="0">
                <a:cs typeface="Calibri"/>
              </a:rPr>
              <a:t>Kontynuujemy uciskanie z częstotliwością 100/min nie odrywając rąk od mostka</a:t>
            </a:r>
          </a:p>
          <a:p>
            <a:r>
              <a:rPr lang="pl-PL" dirty="0">
                <a:cs typeface="Calibri"/>
              </a:rPr>
              <a:t>Uciskamy 30 razy </a:t>
            </a:r>
          </a:p>
          <a:p>
            <a:r>
              <a:rPr lang="pl-PL" dirty="0">
                <a:cs typeface="Calibri"/>
              </a:rPr>
              <a:t>Następnie wykonujemy 2 oddechy ratownicze </a:t>
            </a:r>
          </a:p>
          <a:p>
            <a:r>
              <a:rPr lang="pl-PL" dirty="0">
                <a:cs typeface="Calibri"/>
              </a:rPr>
              <a:t>Należy ponownie udrożnić drogi oddechowe 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0D2F99E-089D-4B24-8344-4C073795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285" y="4200993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3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19BDA-B338-40C8-B0E8-DFAF5E81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4352455"/>
            <a:ext cx="3290887" cy="1853081"/>
          </a:xfrm>
        </p:spPr>
        <p:txBody>
          <a:bodyPr anchor="ctr">
            <a:normAutofit fontScale="90000"/>
          </a:bodyPr>
          <a:lstStyle/>
          <a:p>
            <a:br>
              <a:rPr lang="pl-PL" sz="9600" b="1" dirty="0">
                <a:solidFill>
                  <a:srgbClr val="C00000"/>
                </a:solidFill>
                <a:cs typeface="Calibri Light"/>
              </a:rPr>
            </a:br>
            <a:r>
              <a:rPr lang="pl-PL" sz="9600" b="1" dirty="0">
                <a:solidFill>
                  <a:srgbClr val="C00000"/>
                </a:solidFill>
                <a:cs typeface="Calibri Light"/>
              </a:rPr>
              <a:t>RKO</a:t>
            </a:r>
            <a:br>
              <a:rPr lang="pl-PL" sz="9600" b="1" dirty="0">
                <a:solidFill>
                  <a:srgbClr val="C00000"/>
                </a:solidFill>
                <a:cs typeface="Calibri Light"/>
              </a:rPr>
            </a:br>
            <a:endParaRPr lang="pl-PL" sz="9600" b="1" dirty="0">
              <a:solidFill>
                <a:srgbClr val="C00000"/>
              </a:solidFill>
            </a:endParaRPr>
          </a:p>
        </p:txBody>
      </p:sp>
      <p:pic>
        <p:nvPicPr>
          <p:cNvPr id="4" name="Obraz 4" descr="Obraz zawierający tekst, pomieszczenie&#10;&#10;Opis wygenerowany przy bardzo wysokim poziomie pewności">
            <a:extLst>
              <a:ext uri="{FF2B5EF4-FFF2-40B4-BE49-F238E27FC236}">
                <a16:creationId xmlns:a16="http://schemas.microsoft.com/office/drawing/2014/main" id="{935BC954-E285-4495-9242-C3428D855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06" b="193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7A184D-4D28-4097-BE10-9F869D751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1800">
                <a:cs typeface="Calibri"/>
              </a:rPr>
              <a:t>Zaciskamy skrzydełka nosa </a:t>
            </a:r>
          </a:p>
          <a:p>
            <a:r>
              <a:rPr lang="pl-PL" sz="1800">
                <a:cs typeface="Calibri"/>
              </a:rPr>
              <a:t>Bierzemy normalny wdech</a:t>
            </a:r>
          </a:p>
          <a:p>
            <a:r>
              <a:rPr lang="pl-PL" sz="1800">
                <a:cs typeface="Calibri"/>
              </a:rPr>
              <a:t>Obejmujemy szczelnie ustami usta poszkodowanego</a:t>
            </a:r>
          </a:p>
          <a:p>
            <a:r>
              <a:rPr lang="pl-PL" sz="1800">
                <a:cs typeface="Calibri"/>
              </a:rPr>
              <a:t>Wdmuchujemy powietrze z normalnym natężeniem przez 1 sekundę, jednocześnie obserwując czy klatka piersiowa się porusza</a:t>
            </a:r>
          </a:p>
        </p:txBody>
      </p:sp>
    </p:spTree>
    <p:extLst>
      <p:ext uri="{BB962C8B-B14F-4D97-AF65-F5344CB8AC3E}">
        <p14:creationId xmlns:p14="http://schemas.microsoft.com/office/powerpoint/2010/main" val="2335942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Resuscytacja krążeniowo-oddechowa</vt:lpstr>
      <vt:lpstr>                         Co to jest RKO</vt:lpstr>
      <vt:lpstr>      Postępowanie krok po kroku </vt:lpstr>
      <vt:lpstr>               Sprawdzanie przytomności </vt:lpstr>
      <vt:lpstr>              Sprawdzanie oddechu </vt:lpstr>
      <vt:lpstr>Prezentacja programu PowerPoint</vt:lpstr>
      <vt:lpstr>                                  RKO</vt:lpstr>
      <vt:lpstr>                                  RKO</vt:lpstr>
      <vt:lpstr> RKO </vt:lpstr>
      <vt:lpstr>  Kiedy RKO może zostać przerwane?</vt:lpstr>
      <vt:lpstr>               Dziękuję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667</cp:revision>
  <dcterms:created xsi:type="dcterms:W3CDTF">2020-04-20T13:20:19Z</dcterms:created>
  <dcterms:modified xsi:type="dcterms:W3CDTF">2020-04-20T15:29:08Z</dcterms:modified>
</cp:coreProperties>
</file>